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73" r:id="rId4"/>
    <p:sldId id="260" r:id="rId5"/>
    <p:sldId id="258" r:id="rId6"/>
    <p:sldId id="261" r:id="rId7"/>
    <p:sldId id="259" r:id="rId8"/>
    <p:sldId id="270" r:id="rId9"/>
    <p:sldId id="271" r:id="rId10"/>
    <p:sldId id="276" r:id="rId11"/>
    <p:sldId id="274" r:id="rId12"/>
    <p:sldId id="268" r:id="rId13"/>
    <p:sldId id="275" r:id="rId14"/>
    <p:sldId id="277" r:id="rId15"/>
    <p:sldId id="266" r:id="rId16"/>
    <p:sldId id="278" r:id="rId17"/>
    <p:sldId id="280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2703"/>
    <a:srgbClr val="A9915D"/>
    <a:srgbClr val="AD9861"/>
    <a:srgbClr val="8A733F"/>
    <a:srgbClr val="FCFCE9"/>
    <a:srgbClr val="F5F1BF"/>
    <a:srgbClr val="B39E67"/>
    <a:srgbClr val="D3B255"/>
    <a:srgbClr val="0C40AA"/>
    <a:srgbClr val="72A0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>
        <p:scale>
          <a:sx n="80" d="100"/>
          <a:sy n="80" d="100"/>
        </p:scale>
        <p:origin x="-77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1544" y="1901371"/>
            <a:ext cx="78812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Работа с текстом 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 уроке русского языка 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при подготовке 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 государственной итоговой аттестации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080000"/>
            <a:ext cx="7939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                                   Презентацию подготовила </a:t>
            </a:r>
            <a:r>
              <a:rPr lang="ru-RU" b="1" dirty="0" err="1" smtClean="0"/>
              <a:t>Лапушкина</a:t>
            </a:r>
            <a:r>
              <a:rPr lang="ru-RU" b="1" dirty="0" smtClean="0"/>
              <a:t> Наталья Петровна,</a:t>
            </a:r>
          </a:p>
          <a:p>
            <a:r>
              <a:rPr lang="ru-RU" b="1" dirty="0" smtClean="0"/>
              <a:t>                                                                         учитель русского языка и литературы</a:t>
            </a:r>
          </a:p>
          <a:p>
            <a:r>
              <a:rPr lang="ru-RU" b="1" dirty="0" smtClean="0"/>
              <a:t>                                                                  МОУ «Лицей №1» г.о. Павловский Посад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33714" y="348344"/>
            <a:ext cx="7576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Научно-практическая конференция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«Подготовка обучающихся к государственной итоговой аттестации по русскому языку и литературе»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8687" y="217713"/>
          <a:ext cx="8694056" cy="6123710"/>
        </p:xfrm>
        <a:graphic>
          <a:graphicData uri="http://schemas.openxmlformats.org/drawingml/2006/table">
            <a:tbl>
              <a:tblPr/>
              <a:tblGrid>
                <a:gridCol w="2318415"/>
                <a:gridCol w="2058593"/>
                <a:gridCol w="2158524"/>
                <a:gridCol w="2158524"/>
              </a:tblGrid>
              <a:tr h="1020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             Семья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Случай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Перемены в жизни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         Помощь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           Радость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3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Отец, мать как бы существуют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Родителей не могли найти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Волчонок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Тёплый дом – глухой лес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Голодные, грязные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Воровал, выпрашивал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Могло бы сложиться иначе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Совсем другой бы была моя жизнь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Вот тогда-то…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Случай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Однажды попался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В этот момент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Вернулся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Начал новую жизнь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Классный руководитель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Слёзы отогрели закоченевшее сердце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Я чем-то дорог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Я нужен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Я не чужой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Солнце, трава - для меня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Моё место в жизни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Слёзы отогрели закоченевшее сердце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8687" y="217713"/>
          <a:ext cx="8694056" cy="6743281"/>
        </p:xfrm>
        <a:graphic>
          <a:graphicData uri="http://schemas.openxmlformats.org/drawingml/2006/table">
            <a:tbl>
              <a:tblPr/>
              <a:tblGrid>
                <a:gridCol w="2318415"/>
                <a:gridCol w="2058593"/>
                <a:gridCol w="2158524"/>
                <a:gridCol w="2158524"/>
              </a:tblGrid>
              <a:tr h="566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             Семья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Случай, </a:t>
                      </a: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Перемены в жизни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         Помощь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           Радость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Отец, мать как бы существуют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Родителей не могли найти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Волчонок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Тёплый дом – глухой лес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Голодные, грязные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Воровал, выпрашивал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Могло бы сложиться иначе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Совсем другой бы была моя жизнь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Вот тогда-то…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Случай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Однажды попался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В этот момент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Вернулся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Начал новую жизнь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Классный руководитель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Слёзы отогрели закоченевшее сердце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Я чем-то дорог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Я нужен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Я не чужой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Солнце, трава - для меня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Моё место в жизни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Слёзы отогрели закоченевшее сердце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Проблема  преступного безразличия родителей к судьбе своих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детей.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Проблема взаимоотношений  в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семье.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Проблема преодоления трудностей в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жизни.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Проблема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одиночества 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Проблема влияния случая на судьбу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человека.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Проблема взаимоотношений между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людьми.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Проблема чуткости, сострадания, участия в жизни другого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человека.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Проблема взаимоотношений между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людьми.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Проблема  понимания своего места в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жизни.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61257"/>
            <a:ext cx="9143999" cy="65556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 indent="23812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(1)Мне поручили написать статью об известном в нашем городе учителе трудового обучения Евгении Александровиче Субботине. (2)Это был не просто талантливый конструктор, великолепный мастер. (З)Это был солнечный человек с отзывчивым, горячим сердцем.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(4)Я пришёл к нему прямо на работу и, попросив уделить мне несколько минут, стал задавать специально приготовленные вопросы.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(5)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Знаешь что, Жень, мне приятно, что ты пишешь обо мне статью. (6)Там будет, наверное, много хороших слов. (7)Но я бы хотел, чтобы ты написал о другом. (8)Конечно, теперь я стал известным в городе, уважаемым человеком, но всё </a:t>
            </a:r>
            <a:r>
              <a:rPr lang="ru-RU" sz="1200" b="1" dirty="0" smtClean="0">
                <a:solidFill>
                  <a:srgbClr val="7030A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могло бы сложиться совсем иначе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(9)И наверное, </a:t>
            </a:r>
            <a:r>
              <a:rPr lang="ru-RU" sz="1200" b="1" dirty="0" smtClean="0">
                <a:solidFill>
                  <a:srgbClr val="7030A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совсем другой была бы моя жизн</a:t>
            </a:r>
            <a:r>
              <a:rPr lang="ru-RU" sz="1200" dirty="0" smtClean="0">
                <a:solidFill>
                  <a:srgbClr val="7030A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если бы не один случай.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(10)У меня </a:t>
            </a:r>
            <a:r>
              <a:rPr lang="ru-RU" sz="1200" dirty="0" smtClean="0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было отца, не было матери.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(11)Вернее, </a:t>
            </a:r>
            <a:r>
              <a:rPr lang="ru-RU" sz="1200" dirty="0" smtClean="0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они как бы существовали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приходили ночевать и смотрели на нас, </a:t>
            </a:r>
            <a:r>
              <a:rPr lang="ru-RU" sz="1200" dirty="0" smtClean="0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голодных и грязных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с недоумением: откуда эти дети, что они тут делают? (12)Я жил тем, что </a:t>
            </a:r>
            <a:r>
              <a:rPr lang="ru-RU" sz="1200" dirty="0" smtClean="0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воровал или выпрашивал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(13)Подаянием кормил двух своих маленьких сестрёнок. (14)Моих родителей то и дело вызывали на какие-то комиссии, к нам постоянно приходили то участковый, то инспектор по делам несовершеннолетних. (15)Да только что они могли сделать... (16)Я рос </a:t>
            </a:r>
            <a:r>
              <a:rPr lang="ru-RU" sz="1200" dirty="0" smtClean="0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волчонком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(17)Вокруг меня был мир, населённый людьми, они жили в </a:t>
            </a:r>
            <a:r>
              <a:rPr lang="ru-RU" sz="1200" dirty="0" smtClean="0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тёплых домах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ели хлеб, покупали детям гостинцы, а я смотрел на них из </a:t>
            </a:r>
            <a:r>
              <a:rPr lang="ru-RU" sz="1200" dirty="0" smtClean="0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глухого леса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где всегда было сыро и темно. (</a:t>
            </a:r>
            <a:r>
              <a:rPr lang="ru-RU" sz="1200" b="1" dirty="0" smtClean="0">
                <a:solidFill>
                  <a:srgbClr val="7030A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18)Вот тогда 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 и научился открывать любой замок, разобрался во всех видах сигнализации... (</a:t>
            </a:r>
            <a:r>
              <a:rPr lang="ru-RU" sz="1200" b="1" dirty="0" smtClean="0">
                <a:solidFill>
                  <a:srgbClr val="7030A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19)Но однажды я попался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(20)В квартиру внезапно вернулись хозяева, мне пришлось прыгать с третьего этажа, и я вывихнул ногу. (21)Суд. (</a:t>
            </a:r>
            <a:r>
              <a:rPr lang="ru-RU" sz="1200" dirty="0" smtClean="0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22)Родителей нигде не могли найти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и на заседании сидела </a:t>
            </a:r>
            <a:r>
              <a:rPr lang="ru-RU" sz="1200" b="1" dirty="0" smtClean="0">
                <a:solidFill>
                  <a:srgbClr val="0070C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классная руководительница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(23)Ни лица, ни имени её я не помню. (24)Помню только, что она была совсем молоденькой девчонкой. (25)Прокурор задал ей какой-то вопрос, она встала и вдруг заплакала.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(26)Она плакала и говорила: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надо сажать его в тюрьму! (27)Пожалуйста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(28)Прокурор ей строго говорит: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плачьте, вы на вопрос ответьте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(29)А она опять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плачет и только одно твердит: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сажайте его в тюрьму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(30)И </a:t>
            </a:r>
            <a:r>
              <a:rPr lang="ru-RU" sz="1200" b="1" dirty="0" smtClean="0">
                <a:solidFill>
                  <a:srgbClr val="7030A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этот момент</a:t>
            </a:r>
            <a:r>
              <a:rPr lang="ru-RU" sz="1200" dirty="0" smtClean="0">
                <a:solidFill>
                  <a:srgbClr val="7030A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 испытал чувство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которое невозможно описать никакими словами. (31)Чужой человек плачет по тебе. (32)Это что значит? (ЗЗ)Это значит, что </a:t>
            </a:r>
            <a:r>
              <a:rPr lang="ru-RU" sz="1200" b="1" dirty="0" smtClean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 ей чем-то дорог, 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это значит, что </a:t>
            </a:r>
            <a:r>
              <a:rPr lang="ru-RU" sz="1200" b="1" dirty="0" smtClean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 ей нужен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(34)Выходит, что </a:t>
            </a:r>
            <a:r>
              <a:rPr lang="ru-RU" sz="1200" b="1" dirty="0" smtClean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 не посторонний, не чужой! 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(35)Выходит, что </a:t>
            </a:r>
            <a:r>
              <a:rPr lang="ru-RU" sz="1200" b="1" dirty="0" smtClean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солнце светит </a:t>
            </a:r>
            <a:r>
              <a:rPr lang="ru-RU" sz="1200" dirty="0" smtClean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 для </a:t>
            </a:r>
            <a:r>
              <a:rPr lang="ru-RU" sz="1200" b="1" dirty="0" smtClean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меня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и </a:t>
            </a:r>
            <a:r>
              <a:rPr lang="ru-RU" sz="1200" dirty="0" smtClean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трава на лугах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это </a:t>
            </a:r>
            <a:r>
              <a:rPr lang="ru-RU" sz="1200" dirty="0" smtClean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тоже моё, 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жизни есть какое-то моё место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</a:t>
            </a:r>
            <a:r>
              <a:rPr lang="ru-RU" sz="12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Зб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)Значит, если меня не будет, то кому-то от этого станет плохо, значит, </a:t>
            </a:r>
            <a:r>
              <a:rPr lang="ru-RU" sz="1200" b="1" dirty="0" smtClean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кому-то надо, чтобы я был. 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(37)Я сейчас вот пытаюсь описать свои мысли, а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тогда это была какая-то безудержная радость, заполнившая всю мою душу.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(38)Мне дали четыре года колонии. (39)Я отсидел, </a:t>
            </a:r>
            <a:r>
              <a:rPr lang="ru-RU" sz="1200" b="1" dirty="0" smtClean="0">
                <a:solidFill>
                  <a:srgbClr val="7030A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вернулся 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srgbClr val="7030A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начал новую жизнь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(40)У меня было много хорошего, теперь я счастливый, состоявшийся человек. (41)Но до сих пор я не могу забыть тех </a:t>
            </a:r>
            <a:r>
              <a:rPr lang="ru-RU" sz="1200" b="1" dirty="0" smtClean="0">
                <a:solidFill>
                  <a:srgbClr val="0070C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слёз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которые </a:t>
            </a:r>
            <a:r>
              <a:rPr lang="ru-RU" sz="1200" b="1" dirty="0" smtClean="0">
                <a:solidFill>
                  <a:srgbClr val="0070C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отогрели моё закоченевшее сердце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(42)И никогда не забуду.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(По Е.П. Новикову*)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* Евгений Петрович Новиков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(род. в 1934 г.)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журналист, автор статей на морально-этические темы.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0629" y="225629"/>
          <a:ext cx="8763990" cy="6521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9867"/>
                <a:gridCol w="2188041"/>
                <a:gridCol w="2188041"/>
                <a:gridCol w="2188041"/>
              </a:tblGrid>
              <a:tr h="625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             Семья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Случай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Перемены в жизни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         Помощь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           Радость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1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Отец, мать как бы существуют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Родителей не могли найти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Волчонок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Тёплый дом – глухой лес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Голодные, грязные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Воровал, выпрашивал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Могло бы сложиться иначе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Совсем другой бы была моя жизнь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Вот тогда-то…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Случай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Однажды попался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В этот момент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Вернулся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Начал новую жизнь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Классный руководитель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Слёзы отогрели закоченевшее сердце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Я чем-то дорог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Я нужен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Я не чужой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Солнце, трава - для меня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Моё место в жизни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Слёзы отогрели закоченевшее сердце</a:t>
                      </a:r>
                    </a:p>
                  </a:txBody>
                  <a:tcPr marL="68580" marR="68580" marT="0" marB="0"/>
                </a:tc>
              </a:tr>
              <a:tr h="1928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Проблема  преступного безразличия родителей к судьбе своих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детей.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Проблема взаимоотношений  в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семье.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Проблема преодоления трудностей в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жизни.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Проблема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одиночества 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Проблема влияния случая на судьбу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человека.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Проблема взаимоотношений между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людьми.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Проблема чуткости, сострадания, участия в жизни другого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человека.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Проблема взаимоотношений между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людьми.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Проблема  понимания своего места в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жизни.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489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Примеры для комментария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№№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  10,11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№№   14-17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(следствие)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№№   18-21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№№ 30,37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(сопоставление)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№№ 10,11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№№   24-34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(противопоставление)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Calibri"/>
                          <a:cs typeface="Times New Roman"/>
                        </a:rPr>
                        <a:t>№№     16-17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Calibri"/>
                          <a:cs typeface="Times New Roman"/>
                        </a:rPr>
                        <a:t>№№      24-37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(противопоставление)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9397" y="1318160"/>
            <a:ext cx="754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28156" y="1456863"/>
            <a:ext cx="663830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Определяем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проблему и позицию автора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8687" y="217713"/>
          <a:ext cx="8658431" cy="6211586"/>
        </p:xfrm>
        <a:graphic>
          <a:graphicData uri="http://schemas.openxmlformats.org/drawingml/2006/table">
            <a:tbl>
              <a:tblPr/>
              <a:tblGrid>
                <a:gridCol w="3071492"/>
                <a:gridCol w="2727274"/>
                <a:gridCol w="2859665"/>
              </a:tblGrid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Родители</a:t>
                      </a:r>
                      <a:endParaRPr lang="ru-RU" b="1" dirty="0"/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Женя</a:t>
                      </a:r>
                      <a:endParaRPr lang="ru-RU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Классная руководительница</a:t>
                      </a:r>
                      <a:endParaRPr lang="ru-RU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77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Н </a:t>
                      </a:r>
                      <a:r>
                        <a:rPr lang="ru-RU" b="1" dirty="0" err="1" smtClean="0">
                          <a:solidFill>
                            <a:srgbClr val="00B050"/>
                          </a:solidFill>
                        </a:rPr>
                        <a:t>р</a:t>
                      </a: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 а в и т с я?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59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З а     ч т о ?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5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 безответственность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 плохое отношение к детям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Заботится о сестрёнках</a:t>
                      </a:r>
                    </a:p>
                    <a:p>
                      <a:r>
                        <a:rPr lang="ru-RU" dirty="0" smtClean="0"/>
                        <a:t>Переосмыслил жизнь</a:t>
                      </a:r>
                    </a:p>
                    <a:p>
                      <a:r>
                        <a:rPr lang="ru-RU" dirty="0" smtClean="0"/>
                        <a:t>Преодолел трудности</a:t>
                      </a:r>
                    </a:p>
                    <a:p>
                      <a:r>
                        <a:rPr lang="ru-RU" dirty="0" smtClean="0"/>
                        <a:t>Исправился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 сочувствие</a:t>
                      </a:r>
                    </a:p>
                    <a:p>
                      <a:r>
                        <a:rPr lang="ru-RU" dirty="0" smtClean="0"/>
                        <a:t>За веру в человека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59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А в т о </a:t>
                      </a:r>
                      <a:r>
                        <a:rPr lang="ru-RU" b="1" dirty="0" err="1" smtClean="0">
                          <a:solidFill>
                            <a:srgbClr val="00B050"/>
                          </a:solidFill>
                        </a:rPr>
                        <a:t>р</a:t>
                      </a: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 с к а я     </a:t>
                      </a:r>
                      <a:r>
                        <a:rPr lang="ru-RU" b="1" dirty="0" err="1" smtClean="0">
                          <a:solidFill>
                            <a:srgbClr val="00B050"/>
                          </a:solidFill>
                        </a:rPr>
                        <a:t>п</a:t>
                      </a: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 о </a:t>
                      </a:r>
                      <a:r>
                        <a:rPr lang="ru-RU" b="1" dirty="0" err="1" smtClean="0">
                          <a:solidFill>
                            <a:srgbClr val="00B050"/>
                          </a:solidFill>
                        </a:rPr>
                        <a:t>з</a:t>
                      </a: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 и </a:t>
                      </a:r>
                      <a:r>
                        <a:rPr lang="ru-RU" b="1" dirty="0" err="1" smtClean="0">
                          <a:solidFill>
                            <a:srgbClr val="00B050"/>
                          </a:solidFill>
                        </a:rPr>
                        <a:t>ц</a:t>
                      </a: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rgbClr val="00B050"/>
                          </a:solidFill>
                        </a:rPr>
                        <a:t>и</a:t>
                      </a: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 я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59"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Необходимо заботиться о</a:t>
                      </a:r>
                    </a:p>
                    <a:p>
                      <a:r>
                        <a:rPr lang="ru-RU" dirty="0" smtClean="0"/>
                        <a:t>детях, выполнять</a:t>
                      </a:r>
                      <a:r>
                        <a:rPr lang="ru-RU" baseline="0" dirty="0" smtClean="0"/>
                        <a:t> свой </a:t>
                      </a:r>
                    </a:p>
                    <a:p>
                      <a:r>
                        <a:rPr lang="ru-RU" baseline="0" dirty="0" smtClean="0"/>
                        <a:t>родительский долг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Благодаря слёзам классной руководительницы задумался о своём</a:t>
                      </a:r>
                    </a:p>
                    <a:p>
                      <a:r>
                        <a:rPr lang="ru-RU" dirty="0" smtClean="0"/>
                        <a:t>будущем 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Нужен тот, кто в тебя поверит, проявит сочувствие, не останется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безучастным к твоей</a:t>
                      </a:r>
                    </a:p>
                    <a:p>
                      <a:r>
                        <a:rPr lang="ru-RU" baseline="0" dirty="0" smtClean="0"/>
                        <a:t>судьбе 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59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П </a:t>
                      </a:r>
                      <a:r>
                        <a:rPr lang="ru-RU" b="1" dirty="0" err="1" smtClean="0">
                          <a:solidFill>
                            <a:srgbClr val="00B050"/>
                          </a:solidFill>
                        </a:rPr>
                        <a:t>р</a:t>
                      </a: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 о б л е м а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59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 взаимоотношений в семье; проблема социального сиротства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 преодоления трудностей в жизни;</a:t>
                      </a:r>
                    </a:p>
                    <a:p>
                      <a:r>
                        <a:rPr lang="ru-RU" dirty="0" smtClean="0"/>
                        <a:t>проблема переосмысления своего отношения к жизни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 взаимоотношений между людьми,</a:t>
                      </a:r>
                      <a:r>
                        <a:rPr lang="ru-RU" baseline="0" dirty="0" smtClean="0"/>
                        <a:t> соучастия в жизни</a:t>
                      </a:r>
                    </a:p>
                    <a:p>
                      <a:r>
                        <a:rPr lang="ru-RU" baseline="0" dirty="0" smtClean="0"/>
                        <a:t>другого человека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9397" y="1318160"/>
            <a:ext cx="754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28156" y="1703084"/>
            <a:ext cx="663830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644" y="546265"/>
            <a:ext cx="7766461" cy="5165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Какие выводы можно сделать 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 </a:t>
            </a:r>
          </a:p>
          <a:p>
            <a:r>
              <a:rPr lang="ru-RU" sz="2400" dirty="0" smtClean="0"/>
              <a:t>1.Под словом «проблема» в данном случае понимается то, О ЧЁМ говорится в тексте.</a:t>
            </a:r>
          </a:p>
          <a:p>
            <a:r>
              <a:rPr lang="ru-RU" sz="2400" dirty="0" smtClean="0"/>
              <a:t>2.Для формулировки проблемы используются следующие речевые модели: автор поднимает проблему (чего?)… Как… / В чём … /Что… / Почему….? Вот проблема, которую поднимает  автор.</a:t>
            </a:r>
            <a:endParaRPr lang="ru-RU" sz="2400" u="sng" dirty="0" smtClean="0"/>
          </a:p>
          <a:p>
            <a:r>
              <a:rPr lang="ru-RU" sz="2400" dirty="0" smtClean="0"/>
              <a:t>3.Позиция автора - то, ради чего написан текст; то главное, что хотел сказать автор.</a:t>
            </a:r>
          </a:p>
          <a:p>
            <a:r>
              <a:rPr lang="ru-RU" sz="2400" dirty="0" smtClean="0"/>
              <a:t>4.Проблема – позиция соотносятся следующим образом: </a:t>
            </a:r>
            <a:r>
              <a:rPr lang="ru-RU" sz="2400" b="1" dirty="0" smtClean="0"/>
              <a:t>проблема – вопрос; позиция -  ответ.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9397" y="1318160"/>
            <a:ext cx="754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28156" y="665036"/>
            <a:ext cx="6638306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серьёзная работа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авторским текстом , продуманная структура – залог написания действительно хорошего сочинения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10047" y="1223157"/>
            <a:ext cx="415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753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1544" y="1901371"/>
            <a:ext cx="78812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Работа с текстом 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 уроке русского языка 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при подготовке 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 государственной итоговой аттестации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080000"/>
            <a:ext cx="793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                                   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33714" y="348344"/>
            <a:ext cx="7576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Научно-практическая конференция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«Подготовка обучающихся к государственной итоговой аттестации по русскому языку и литературе»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9397" y="1318160"/>
            <a:ext cx="7540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 27</a:t>
            </a:r>
            <a:r>
              <a:rPr lang="ru-RU" sz="2400" dirty="0" smtClean="0"/>
              <a:t>. </a:t>
            </a:r>
            <a:r>
              <a:rPr lang="ru-RU" sz="2800" dirty="0" smtClean="0"/>
              <a:t>Сформулируйте одну из проблем, </a:t>
            </a:r>
            <a:r>
              <a:rPr lang="ru-RU" sz="2800" b="1" dirty="0" smtClean="0"/>
              <a:t>поставленных</a:t>
            </a:r>
            <a:r>
              <a:rPr lang="ru-RU" sz="2800" dirty="0" smtClean="0"/>
              <a:t> автором текста.</a:t>
            </a:r>
          </a:p>
          <a:p>
            <a:pPr algn="just"/>
            <a:r>
              <a:rPr lang="ru-RU" sz="2800" dirty="0" smtClean="0"/>
              <a:t>Прокомментируйте сформулированную проблему. Включите в комментарий два примера-иллюстрации из прочитанного текста, которые важны для понимания проблемы исходного текста (избегайте чрезмерного цитирования).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4056" y="681130"/>
            <a:ext cx="743131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22. Какие из высказываний соответствуют содержанию текста? Укажите все номера ответов.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1. Герой рассказа не смог добиться успеха в жизни из-за плохого воспитания.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2. Слёзы молодой учительницы отогрели душу подростка.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3. Герой рассказа стал учителем именно потому, что помнил поступок учительницы.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4. Субботин попал в колонию за кражу.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5. Рассказчик советует всем любить и уважать учителей.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278" y="2196935"/>
            <a:ext cx="7137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Работа с текстом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8000" y="335084"/>
            <a:ext cx="7997371" cy="617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(1)Мне поручили написать статью об известном в нашем городе учителе трудового обучения Евгении Александровиче Субботине. (2)Это был не просто талантливый конструктор, великолепный мастер. (З)Это был солнечный человек с отзывчивым, горячим сердцем.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(4)Я пришёл к нему прямо на работу и, попросив уделить мне несколько минут, стал задавать специально приготовленные вопросы.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(5)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Знаешь что, Жень, мне приятно, что ты пишешь обо мне статью. (6)Там будет, наверное, много хороших слов. (7)Но я бы хотел, чтобы ты написал о другом. (8)Конечно, теперь я стал известным в городе, уважаемым человеком, но всё могло бы сложиться совсем иначе. (9)И наверное, совсем другой была бы моя жизнь, если бы не один случай.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(10)У меня не было отца, не было матери. (11)Вернее, они как бы существовали, приходили ночевать и смотрели на нас, голодных и грязных, с недоумением: откуда эти дети, что они тут делают? (12)Я жил тем, что воровал или выпрашивал. (13)Подаянием кормил двух своих маленьких сестрёнок. (14)Моих родителей то и дело вызывали на какие-то комиссии, к нам постоянно приходили то участковый, то инспектор по делам несовершеннолетних. (15)Да только что они могли сделать... (16)Я рос волчонком. (17)Вокруг меня был мир, населённый людьми, они жили в тёплых домах, ели хлеб, покупали детям гостинцы, а я смотрел на них из глухого леса, где всегда было сыро и темно. (18)Вот тогда я и научился открывать любой замок, разобрался во всех видах сигнализации... (19)Но однажды я попался. (20)В квартиру внезапно вернулись хозяева, мне пришлось прыгать с третьего этажа, и я вывихнул ногу. (21)Суд. (22)Родителей нигде не могли найти, и на заседании сидела классная руководительница. (23)Ни лица, ни имени её я не помню. (24)Помню только, что она была совсем молоденькой девчонкой. (25)Прокурор задал ей какой-то вопрос, она встала и вдруг заплакала.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(26)Она плакала и говорила: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надо сажать его в тюрьму! (27)Пожалуйста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(28)Прокурор ей строго говорит: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плачьте, вы на вопрос ответьте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(29)А она опять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плачет и только одно твердит: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сажайте его в тюрьму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(30)И в этот момент я испытал чувство, которое невозможно описать никакими словами. (31)Чужой человек плачет по тебе. (32)Это что значит? (ЗЗ)Это значит, что я ей чем-то дорог, это значит, что я ей нужен. (34)Выходит, что я не посторонний, не чужой! (35)Выходит, что солнце светит и для меня, и трава на лугах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это тоже моё, и в жизни есть какое-то моё место. (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Зб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)Значит, если меня не будет, то кому-то от этого станет плохо, значит, кому-то надо, чтобы я был. (37)Я сейчас вот пытаюсь описать свои мысли, 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тогда это была какая-то безудержная радость, заполнившая всю мою душу.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(38)Мне дали четыре года колонии. (39)Я отсидел, вернулся и начал новую жизнь. (40)У меня было много хорошего, теперь я счастливый, состоявшийся человек. (41)Но до сих пор я не могу забыть тех слёз, которые отогрели моё закоченевшее сердце. (42)И никогда не забуду.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(По Е.П. Новикову*)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* Евгений Петрович Новиков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(род. в 1934 г.)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журналист, автор статей на морально-этические темы.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4171" y="-11436608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3812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(1)Мне поручили написать статью об известном в нашем городе учителе трудового обучения Евгении Александровиче Субботине. (2)Это был не просто талантливый конструктор, великолепный мастер. (З)Это был солнечный человек с отзывчивым, горячим сердцем.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(4)Я пришёл к нему прямо на работу и, попросив уделить мне несколько минут, стал задавать специально приготовленные вопросы.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(5)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Знаешь что, Жень, мне приятно, что ты пишешь обо мне статью. (6)Там будет, наверное, много хороших слов. (7)Но я бы хотел, чтобы ты написал о другом. (8)Конечно, теперь я стал известным в городе, уважаемым человеком, но всё могло бы сложиться совсем иначе. (9)И наверное, совсем другой была бы моя жизнь, если бы не один случай.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(10)У меня не было отца, не было матери. (11)Вернее, они как бы существовали, приходили ночевать и смотрели на нас, голодных и грязных, с недоумением: откуда эти дети, что они тут делают? (12)Я жил тем, что воровал или выпрашивал. (13)Подаянием кормил двух своих маленьких сестрёнок. (14)Моих родителей то и дело вызывали на какие-то комиссии, к нам постоянно приходили то участковый, то инспектор по делам несовершеннолетних. (15)Да только что они могли сделать... (16)Я рос волчонком. (17)Вокруг меня был мир, населённый людьми, они жили в тёплых домах, ели хлеб, покупали детям гостинцы, а я смотрел на них из глухого леса, где всегда было сыро и темно. (18)Вот тогда я и научился открывать любой замок, разобрался во всех видах сигнализации... (19)Но однажды я попался. (20)В квартиру внезапно вернулись хозяева, мне пришлось прыгать с третьего этажа, и я вывихнул ногу. (21)Суд. (22)Родителей нигде не могли найти, и на заседании сидела классная руководительница. (23)Ни лица, ни имени её я не помню. (24)Помню только, что она была совсем молоденькой девчонкой. (25)Прокурор задал ей какой-то вопрос, она встала и вдруг заплакала.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(26)Она плакала и говорила: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надо сажать его в тюрьму! (27)Пожалуйста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(28)Прокурор ей строго говорит: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плачьте, вы на вопрос ответьте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(29)А она опять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плачет и только одно твердит: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сажайте его в тюрьму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(30)И в этот момент я испытал чувство, которое невозможно описать никакими словами. (31)Чужой человек плачет по тебе. (32)Это что значит? (ЗЗ)Это значит, что я ей чем-то дорог, это значит, что я ей нужен. (34)Выходит, что я не посторонний, не чужой! (35)Выходит, что солнце светит и для меня, и трава на лугах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это тоже моё, и в жизни есть какое-то моё место. (</a:t>
            </a:r>
            <a:r>
              <a:rPr lang="ru-RU" sz="12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Зб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)Значит, если меня не будет, то кому-то от этого станет плохо, значит, кому-то надо, чтобы я был. (37)Я сейчас вот пытаюсь описать свои мысли, а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тогда это была какая-то безудержная радость, заполнившая всю мою душу.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(38)Мне дали четыре года колонии. (39)Я отсидел, вернулся и начал новую жизнь. (40)У меня было много хорошего, теперь я счастливый, состоявшийся человек. (41)Но до сих пор я не могу забыть тех слёз, которые отогрели моё закоченевшее сердце. (42)И никогда не забуду.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(По Е.П. Новикову*)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* Евгений Петрович Новиков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(род. в 1934 г.)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журналист, автор статей на морально-этические темы.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1257"/>
            <a:ext cx="9143999" cy="65556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 indent="23812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(1)Мне поручили написать статью об известном в нашем городе учителе трудового обучения Евгении Александровиче Субботине. (2)Это был не просто талантливый конструктор,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великолепный мастер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(З)Это был </a:t>
            </a:r>
            <a:r>
              <a:rPr lang="ru-RU" sz="12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солнечный человек с отзывчивым, горячим сердцем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(4)Я пришёл к нему прямо на работу и, попросив уделить мне несколько минут, стал задавать специально приготовленные вопросы.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(5)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Знаешь что, Жень, мне приятно, что ты пишешь обо мне статью. (6)Там будет, наверное, много хороших слов. (7)Но я бы хотел, чтобы ты написал о другом. (8)Конечно, теперь я стал </a:t>
            </a:r>
            <a:r>
              <a:rPr lang="ru-RU" sz="12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известным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 городе, </a:t>
            </a:r>
            <a:r>
              <a:rPr lang="ru-RU" sz="12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уважаемым 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человеком, но всё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могло бы сложиться совсем иначе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(9)И наверное,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совсем другой была бы моя жизн</a:t>
            </a:r>
            <a:r>
              <a:rPr lang="ru-RU" sz="12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если бы не один случай.</a:t>
            </a:r>
            <a:r>
              <a:rPr lang="ru-RU" sz="12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(10)У меня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было отца, не было матери. 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(11)Вернее,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они как бы существовали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приходили ночевать и смотрели на нас,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голодных и грязных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с недоумением: откуда эти дети, что они тут делают? (12)Я жил тем, что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воровал или выпрашивал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(13)Подаянием кормил двух своих маленьких сестрёнок. (14)Моих родителей то и дело вызывали на какие-то комиссии, к нам постоянно приходили то участковый, то инспектор по делам несовершеннолетних. (15)Да только что они могли сделать... (16)Я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рос волчонком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(17)Вокруг меня был мир, населённый людьми, они жили в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тёплых домах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ели хлеб, покупали детям гостинцы, а я смотрел на них из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глухого леса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где всегда было сыро и темно. (</a:t>
            </a:r>
            <a:r>
              <a:rPr lang="ru-RU" sz="12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18)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Вот тогда</a:t>
            </a:r>
            <a:r>
              <a:rPr lang="ru-RU" sz="12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 и научился открывать любой замок, разобрался во всех видах сигнализации... (</a:t>
            </a:r>
            <a:r>
              <a:rPr lang="ru-RU" sz="12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19)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Но однажды я попался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(20)В квартиру внезапно вернулись хозяева, мне пришлось прыгать с третьего этажа, и я вывихнул ногу. (21)Суд. (</a:t>
            </a:r>
            <a:r>
              <a:rPr lang="ru-RU" sz="12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22)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Родителей нигде не могли найти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и на заседании сидела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классная руководительница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(23)Ни лица, ни имени её я не помню. (24)Помню только, что она была совсем молоденькой девчонкой. (25)Прокурор задал ей какой-то вопрос, она встала и вдруг заплакала.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(26)Она плакала и говорила: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надо сажать его в тюрьму! (27)Пожалуйста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(28)Прокурор ей строго говорит: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плачьте, вы на вопрос ответьте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(29)А она опять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плачет и только одно твердит: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сажайте его в тюрьму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(30)И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этот момент</a:t>
            </a:r>
            <a:r>
              <a:rPr lang="ru-RU" sz="12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 испытал чувство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которое невозможно описать никакими словами. (31)Чужой человек плачет по тебе. (32)Это что значит? (ЗЗ)Это значит, что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 ей чем-то дорог</a:t>
            </a:r>
            <a:r>
              <a:rPr lang="ru-RU" sz="1200" b="1" dirty="0" smtClean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это значит, что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 ей нужен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(34)Выходит, что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 не посторонний</a:t>
            </a:r>
            <a:r>
              <a:rPr lang="ru-RU" sz="1200" b="1" dirty="0" smtClean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чужой! 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(35)Выходит, что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солнце светит </a:t>
            </a:r>
            <a:r>
              <a:rPr lang="ru-RU" sz="12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lang="ru-RU" sz="12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меня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и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трава на лугах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это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тоже моё</a:t>
            </a:r>
            <a:r>
              <a:rPr lang="ru-RU" sz="1200" dirty="0" smtClean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жизни есть какое-то моё место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</a:t>
            </a:r>
            <a:r>
              <a:rPr lang="ru-RU" sz="12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Зб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)Значит, если меня не будет, то кому-то от этого станет плохо, значит,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кому-то надо, чтобы я был</a:t>
            </a:r>
            <a:r>
              <a:rPr lang="ru-RU" sz="1200" b="1" dirty="0" smtClean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(37)Я сейчас вот пытаюсь описать свои мысли, а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тогда это была какая-то безудержная радость, заполнившая всю мою душу.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(38)Мне дали четыре года колонии. (39)Я отсидел,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вернулся</a:t>
            </a:r>
            <a:r>
              <a:rPr lang="ru-RU" sz="12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начал новую жизнь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(40)У меня было много хорошего, теперь я счастливый, состоявшийся человек. (41)Но до сих пор я не могу забыть тех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слёз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которые </a:t>
            </a:r>
            <a:r>
              <a:rPr lang="ru-RU" sz="12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отогрели моё закоченевшее сердце</a:t>
            </a:r>
            <a:r>
              <a:rPr lang="ru-RU" sz="12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(42)И никогда не забуду.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(По Е.П. Новикову*)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* Евгений Петрович Новиков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(род. в 1934 г.)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журналист, автор статей на морально-этические темы.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296883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4171" y="-1143660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3812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"/>
            <a:ext cx="9143999" cy="697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Читаем текст, выписываем опорные слова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Великолепный мастер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Человек с отзывчивым сердцем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Известный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Уважаемый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Могло бы сложиться иначе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Совсем другой бы была моя жизнь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Отец, мать как бы существуют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Голодные, грязные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Воровал, выпрашивал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Несовершеннолетний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Волчонок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Тёплый дом – глухой лес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Вот тогда-то…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Случай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Однажды попался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Родителей не могли найти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Классный руководитель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В этот момент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Я чем-то дорог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Я нужен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Я не чужой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Солнце, трава - для меня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Моё место в жизни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Вернулся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Начал новую жизнь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Слёзы отогрели закоченевшее сердце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296883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4171" y="-11436608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3812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(1)Мне поручили написать статью об известном в нашем городе учителе трудового обучения Евгении Александровиче Субботине. (2)Это был не просто талантливый конструктор, великолепный мастер. (З)Это был солнечный человек с отзывчивым, горячим сердцем.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(4)Я пришёл к нему прямо на работу и, попросив уделить мне несколько минут, стал задавать специально приготовленные вопросы.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(5)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Знаешь что, Жень, мне приятно, что ты пишешь обо мне статью. (6)Там будет, наверное, много хороших слов. (7)Но я бы хотел, чтобы ты написал о другом. (8)Конечно, теперь я стал известным в городе, уважаемым человеком, но всё могло бы сложиться совсем иначе. (9)И наверное, совсем другой была бы моя жизнь, если бы не один случай.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(10)У меня не было отца, не было матери. (11)Вернее, они как бы существовали, приходили ночевать и смотрели на нас, голодных и грязных, с недоумением: откуда эти дети, что они тут делают? (12)Я жил тем, что воровал или выпрашивал. (13)Подаянием кормил двух своих маленьких сестрёнок. (14)Моих родителей то и дело вызывали на какие-то комиссии, к нам постоянно приходили то участковый, то инспектор по делам несовершеннолетних. (15)Да только что они могли сделать... (16)Я рос волчонком. (17)Вокруг меня был мир, населённый людьми, они жили в тёплых домах, ели хлеб, покупали детям гостинцы, а я смотрел на них из глухого леса, где всегда было сыро и темно. (18)Вот тогда я и научился открывать любой замок, разобрался во всех видах сигнализации... (19)Но однажды я попался. (20)В квартиру внезапно вернулись хозяева, мне пришлось прыгать с третьего этажа, и я вывихнул ногу. (21)Суд. (22)Родителей нигде не могли найти, и на заседании сидела классная руководительница. (23)Ни лица, ни имени её я не помню. (24)Помню только, что она была совсем молоденькой девчонкой. (25)Прокурор задал ей какой-то вопрос, она встала и вдруг заплакала.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(26)Она плакала и говорила: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надо сажать его в тюрьму! (27)Пожалуйста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(28)Прокурор ей строго говорит: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плачьте, вы на вопрос ответьте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(29)А она опять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плачет и только одно твердит: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сажайте его в тюрьму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(30)И в этот момент я испытал чувство, которое невозможно описать никакими словами. (31)Чужой человек плачет по тебе. (32)Это что значит? (ЗЗ)Это значит, что я ей чем-то дорог, это значит, что я ей нужен. (34)Выходит, что я не посторонний, не чужой! (35)Выходит, что солнце светит и для меня, и трава на лугах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это тоже моё, и в жизни есть какое-то моё место. (</a:t>
            </a:r>
            <a:r>
              <a:rPr lang="ru-RU" sz="12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Зб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)Значит, если меня не будет, то кому-то от этого станет плохо, значит, кому-то надо, чтобы я был. (37)Я сейчас вот пытаюсь описать свои мысли, а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тогда это была какая-то безудержная радость, заполнившая всю мою душу.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(38)Мне дали четыре года колонии. (39)Я отсидел, вернулся и начал новую жизнь. (40)У меня было много хорошего, теперь я счастливый, состоявшийся человек. (41)Но до сих пор я не могу забыть тех слёз, которые отогрели моё закоченевшее сердце. (42)И никогда не забуду.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(По Е.П. Новикову*)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* Евгений Петрович Новиков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(род. в 1934 г.) 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журналист, автор статей на морально-этические темы.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"/>
            <a:ext cx="9143999" cy="697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Группируем слова по темам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Великолепный мастер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Человек с отзывчивым сердцем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Известный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Уважаемый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Могло бы сложиться иначе</a:t>
            </a:r>
            <a:endParaRPr lang="ru-RU" sz="9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Совсем другой бы была моя жизнь</a:t>
            </a:r>
            <a:endParaRPr lang="ru-RU" sz="9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Отец, мать как бы существуют</a:t>
            </a:r>
            <a:endParaRPr lang="ru-RU" sz="9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Голодные, грязные</a:t>
            </a:r>
            <a:endParaRPr lang="ru-RU" sz="9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Воровал, выпрашивал</a:t>
            </a:r>
            <a:endParaRPr lang="ru-RU" sz="9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Несовершеннолетний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Волчонок</a:t>
            </a:r>
            <a:endParaRPr lang="ru-RU" sz="9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Тёплый дом – глухой лес</a:t>
            </a:r>
            <a:endParaRPr lang="ru-RU" sz="9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Вот тогда-то…</a:t>
            </a:r>
            <a:endParaRPr lang="ru-RU" sz="9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Случай</a:t>
            </a:r>
            <a:endParaRPr lang="ru-RU" sz="9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Однажды попался</a:t>
            </a:r>
            <a:endParaRPr lang="ru-RU" sz="9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Родителей не могли найти</a:t>
            </a:r>
            <a:endParaRPr lang="ru-RU" sz="9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Классный руководитель</a:t>
            </a:r>
            <a:endParaRPr lang="ru-RU" sz="9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В этот момент я испытал чувство</a:t>
            </a:r>
            <a:endParaRPr lang="ru-RU" sz="9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Я чем-то дорог</a:t>
            </a:r>
            <a:endParaRPr lang="ru-RU" sz="9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Я нужен</a:t>
            </a:r>
            <a:endParaRPr lang="ru-RU" sz="9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Я не чужой</a:t>
            </a:r>
            <a:endParaRPr lang="ru-RU" sz="9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Солнце, трава - для меня</a:t>
            </a:r>
            <a:endParaRPr lang="ru-RU" sz="9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Моё место в жизни</a:t>
            </a:r>
            <a:endParaRPr lang="ru-RU" sz="9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Вернулся</a:t>
            </a:r>
            <a:endParaRPr lang="ru-RU" sz="9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Начал новую жизнь</a:t>
            </a:r>
            <a:endParaRPr lang="ru-RU" sz="9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Слёзы отогрели закоченевшее сердце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1082</Words>
  <Application>Microsoft Office PowerPoint</Application>
  <PresentationFormat>Экран (4:3)</PresentationFormat>
  <Paragraphs>302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Н.П. Лапушкина</cp:lastModifiedBy>
  <cp:revision>51</cp:revision>
  <dcterms:created xsi:type="dcterms:W3CDTF">2013-11-19T05:52:05Z</dcterms:created>
  <dcterms:modified xsi:type="dcterms:W3CDTF">2023-02-14T07:14:06Z</dcterms:modified>
</cp:coreProperties>
</file>